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33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57" r:id="rId16"/>
    <p:sldId id="276" r:id="rId17"/>
    <p:sldId id="259" r:id="rId18"/>
    <p:sldId id="261" r:id="rId19"/>
    <p:sldId id="277" r:id="rId20"/>
    <p:sldId id="262" r:id="rId21"/>
    <p:sldId id="264" r:id="rId22"/>
    <p:sldId id="265" r:id="rId23"/>
    <p:sldId id="267" r:id="rId24"/>
    <p:sldId id="273" r:id="rId25"/>
    <p:sldId id="266" r:id="rId26"/>
    <p:sldId id="268" r:id="rId27"/>
    <p:sldId id="270" r:id="rId28"/>
    <p:sldId id="271" r:id="rId29"/>
    <p:sldId id="274" r:id="rId30"/>
    <p:sldId id="275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ECFF"/>
    <a:srgbClr val="99CCFF"/>
    <a:srgbClr val="DDF8DC"/>
    <a:srgbClr val="FFFF99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4526065025099"/>
          <c:y val="4.8378250239381228E-2"/>
          <c:w val="0.59665633225187509"/>
          <c:h val="0.710841308722869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</c:spPr>
          <c:explosion val="11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Социальный проект</c:v>
                </c:pt>
                <c:pt idx="1">
                  <c:v>Конструкторский проект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0.4617</c:v>
                </c:pt>
                <c:pt idx="1">
                  <c:v>0.5383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6.8793076828031919E-3"/>
          <c:y val="0.7993704288654232"/>
          <c:w val="0.98772936182334214"/>
          <c:h val="0.138893567432481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435510887772193"/>
                  <c:y val="-4.363636363636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100502512562801"/>
                  <c:y val="-4.36363636363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Социальный
проект</c:v>
                </c:pt>
                <c:pt idx="1">
                  <c:v>Конструкторский проект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4.2724733367191466E-2</c:v>
                </c:pt>
                <c:pt idx="1">
                  <c:v>3.4086577729376531E-2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Социальный
проект</c:v>
                </c:pt>
                <c:pt idx="1">
                  <c:v>Конструкторский проект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0.4994286439817166</c:v>
                </c:pt>
                <c:pt idx="1">
                  <c:v>0.49872039205009527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Социальный
проект</c:v>
                </c:pt>
                <c:pt idx="1">
                  <c:v>Конструкторский проект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0.45784662265109194</c:v>
                </c:pt>
                <c:pt idx="1">
                  <c:v>0.46719303022052816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4262248"/>
        <c:axId val="104263816"/>
      </c:barChart>
      <c:catAx>
        <c:axId val="104262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63816"/>
        <c:crosses val="autoZero"/>
        <c:auto val="1"/>
        <c:lblAlgn val="ctr"/>
        <c:lblOffset val="100"/>
        <c:noMultiLvlLbl val="0"/>
      </c:catAx>
      <c:valAx>
        <c:axId val="10426381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6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81856685398591"/>
          <c:y val="0.91654917680744452"/>
          <c:w val="0.80332649387553068"/>
          <c:h val="8.3450823192555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5875" cap="rnd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4526065025099"/>
          <c:y val="4.8378250239381228E-2"/>
          <c:w val="0.59665633225187509"/>
          <c:h val="0.7108413087228693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8793076828031919E-3"/>
          <c:y val="0.7993704288654232"/>
          <c:w val="0.98772936182334214"/>
          <c:h val="0.138893567432481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4526065025099"/>
          <c:y val="4.8378250239381228E-2"/>
          <c:w val="0.59665633225187509"/>
          <c:h val="0.7108413087228693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8793076828031919E-3"/>
          <c:y val="0.7993704288654232"/>
          <c:w val="0.98772936182334214"/>
          <c:h val="0.138893567432481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928142891049553E-2"/>
          <c:y val="4.1341326053339948E-2"/>
          <c:w val="0.69914771507492379"/>
          <c:h val="0.487692018099202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 (макс.балл 3)</c:v>
                </c:pt>
                <c:pt idx="1">
                  <c:v>Участие в планировании (макс.балл 3)</c:v>
                </c:pt>
                <c:pt idx="2">
                  <c:v>Распределение функций и их выполнение (макс.балл 2)</c:v>
                </c:pt>
                <c:pt idx="3">
                  <c:v>Контроль своих действий (макс.балл 2)</c:v>
                </c:pt>
                <c:pt idx="4">
                  <c:v>Участие в презентации (макс.балл 2)</c:v>
                </c:pt>
                <c:pt idx="5">
                  <c:v>Активность/инициативность ученика (макс.балл 2)</c:v>
                </c:pt>
                <c:pt idx="6">
                  <c:v>Ориентация на партнера (макс.балл 2)</c:v>
                </c:pt>
                <c:pt idx="7">
                  <c:v>Работа в команде (макс.балл 2)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0.39501013171225935</c:v>
                </c:pt>
                <c:pt idx="1">
                  <c:v>0.39887284701114489</c:v>
                </c:pt>
                <c:pt idx="2">
                  <c:v>0.98556231003039518</c:v>
                </c:pt>
                <c:pt idx="3">
                  <c:v>0.95801671732522797</c:v>
                </c:pt>
                <c:pt idx="4">
                  <c:v>0.91476697061803447</c:v>
                </c:pt>
                <c:pt idx="5">
                  <c:v>0.94155268490374877</c:v>
                </c:pt>
                <c:pt idx="6">
                  <c:v>0.91280395136778114</c:v>
                </c:pt>
                <c:pt idx="7">
                  <c:v>0.81560283687943258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ln w="19050">
              <a:solidFill>
                <a:schemeClr val="accent4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 (макс.балл 3)</c:v>
                </c:pt>
                <c:pt idx="1">
                  <c:v>Участие в планировании (макс.балл 3)</c:v>
                </c:pt>
                <c:pt idx="2">
                  <c:v>Распределение функций и их выполнение (макс.балл 2)</c:v>
                </c:pt>
                <c:pt idx="3">
                  <c:v>Контроль своих действий (макс.балл 2)</c:v>
                </c:pt>
                <c:pt idx="4">
                  <c:v>Участие в презентации (макс.балл 2)</c:v>
                </c:pt>
                <c:pt idx="5">
                  <c:v>Активность/инициативность ученика (макс.балл 2)</c:v>
                </c:pt>
                <c:pt idx="6">
                  <c:v>Ориентация на партнера (макс.балл 2)</c:v>
                </c:pt>
                <c:pt idx="7">
                  <c:v>Работа в команде (макс.балл 2)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1.991072477387525E-2</c:v>
                </c:pt>
                <c:pt idx="1">
                  <c:v>1.7150240808175732E-2</c:v>
                </c:pt>
                <c:pt idx="2">
                  <c:v>0.80741219311641022</c:v>
                </c:pt>
                <c:pt idx="3">
                  <c:v>0.2359920122166099</c:v>
                </c:pt>
                <c:pt idx="4">
                  <c:v>0.60495712439797955</c:v>
                </c:pt>
                <c:pt idx="5">
                  <c:v>0.42746387877364034</c:v>
                </c:pt>
                <c:pt idx="6">
                  <c:v>0.78615059321038416</c:v>
                </c:pt>
                <c:pt idx="7">
                  <c:v>0.24092564313403031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 (макс.балл 3)</c:v>
                </c:pt>
                <c:pt idx="1">
                  <c:v>Участие в планировании (макс.балл 3)</c:v>
                </c:pt>
                <c:pt idx="2">
                  <c:v>Распределение функций и их выполнение (макс.балл 2)</c:v>
                </c:pt>
                <c:pt idx="3">
                  <c:v>Контроль своих действий (макс.балл 2)</c:v>
                </c:pt>
                <c:pt idx="4">
                  <c:v>Участие в презентации (макс.балл 2)</c:v>
                </c:pt>
                <c:pt idx="5">
                  <c:v>Активность/инициативность ученика (макс.балл 2)</c:v>
                </c:pt>
                <c:pt idx="6">
                  <c:v>Ориентация на партнера (макс.балл 2)</c:v>
                </c:pt>
                <c:pt idx="7">
                  <c:v>Работа в команде (макс.балл 2)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1.6166281755196306E-2</c:v>
                </c:pt>
                <c:pt idx="1">
                  <c:v>1.3856812933025405E-2</c:v>
                </c:pt>
                <c:pt idx="2">
                  <c:v>0.44572748267898382</c:v>
                </c:pt>
                <c:pt idx="3">
                  <c:v>7.4672825250192462E-2</c:v>
                </c:pt>
                <c:pt idx="4">
                  <c:v>0.29099307159353349</c:v>
                </c:pt>
                <c:pt idx="5">
                  <c:v>8.4680523479599687E-2</c:v>
                </c:pt>
                <c:pt idx="6">
                  <c:v>0.52886836027713624</c:v>
                </c:pt>
                <c:pt idx="7">
                  <c:v>4.1570438799076209E-2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829672"/>
        <c:axId val="132365672"/>
      </c:lineChart>
      <c:catAx>
        <c:axId val="195829672"/>
        <c:scaling>
          <c:orientation val="minMax"/>
        </c:scaling>
        <c:delete val="0"/>
        <c:axPos val="b"/>
        <c:majorGridlines>
          <c:spPr>
            <a:ln w="3175">
              <a:solidFill>
                <a:srgbClr val="E7DEC9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32365672"/>
        <c:crosses val="autoZero"/>
        <c:auto val="1"/>
        <c:lblAlgn val="ctr"/>
        <c:lblOffset val="100"/>
        <c:noMultiLvlLbl val="0"/>
      </c:catAx>
      <c:valAx>
        <c:axId val="132365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E7DEC9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crossAx val="195829672"/>
        <c:crosses val="autoZero"/>
        <c:crossBetween val="between"/>
        <c:majorUnit val="0.1"/>
        <c:minorUnit val="2.0000000000000046E-2"/>
      </c:valAx>
    </c:plotArea>
    <c:legend>
      <c:legendPos val="r"/>
      <c:layout>
        <c:manualLayout>
          <c:xMode val="edge"/>
          <c:yMode val="edge"/>
          <c:x val="0.79079553732999841"/>
          <c:y val="0.19559027270132348"/>
          <c:w val="0.20467600779814815"/>
          <c:h val="0.28253800306211735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3A447"/>
      </a:solidFill>
      <a:prstDash val="solid"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159434400074832E-2"/>
          <c:y val="4.4367291302234879E-2"/>
          <c:w val="0.70484314038637874"/>
          <c:h val="0.530314054365216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</c:v>
                </c:pt>
                <c:pt idx="1">
                  <c:v>Участие в планировании</c:v>
                </c:pt>
                <c:pt idx="2">
                  <c:v>Распределение функций и их выполнение</c:v>
                </c:pt>
                <c:pt idx="3">
                  <c:v>Контроль своих действий</c:v>
                </c:pt>
                <c:pt idx="4">
                  <c:v>Участие в презентации</c:v>
                </c:pt>
                <c:pt idx="5">
                  <c:v>Активность/инициативность ученика</c:v>
                </c:pt>
                <c:pt idx="6">
                  <c:v>Ориентация на партнера</c:v>
                </c:pt>
                <c:pt idx="7">
                  <c:v>Работа в команде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ln w="19050">
              <a:solidFill>
                <a:schemeClr val="accent4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</c:v>
                </c:pt>
                <c:pt idx="1">
                  <c:v>Участие в планировании</c:v>
                </c:pt>
                <c:pt idx="2">
                  <c:v>Распределение функций и их выполнение</c:v>
                </c:pt>
                <c:pt idx="3">
                  <c:v>Контроль своих действий</c:v>
                </c:pt>
                <c:pt idx="4">
                  <c:v>Участие в презентации</c:v>
                </c:pt>
                <c:pt idx="5">
                  <c:v>Активность/инициативность ученика</c:v>
                </c:pt>
                <c:pt idx="6">
                  <c:v>Ориентация на партнера</c:v>
                </c:pt>
                <c:pt idx="7">
                  <c:v>Работа в команде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0.96828380124515445</c:v>
                </c:pt>
                <c:pt idx="1">
                  <c:v>0.97192529073182188</c:v>
                </c:pt>
                <c:pt idx="2">
                  <c:v>0.99835545636085987</c:v>
                </c:pt>
                <c:pt idx="3">
                  <c:v>0.95471631622224828</c:v>
                </c:pt>
                <c:pt idx="4">
                  <c:v>0.95542112063902263</c:v>
                </c:pt>
                <c:pt idx="5">
                  <c:v>0.97192529073182188</c:v>
                </c:pt>
                <c:pt idx="6">
                  <c:v>0.9924820862210737</c:v>
                </c:pt>
                <c:pt idx="7">
                  <c:v>0.99477270057559031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Лист1!$A$2:$A$9</c:f>
              <c:strCache>
                <c:ptCount val="8"/>
                <c:pt idx="0">
                  <c:v>Участие в целеполагании</c:v>
                </c:pt>
                <c:pt idx="1">
                  <c:v>Участие в планировании</c:v>
                </c:pt>
                <c:pt idx="2">
                  <c:v>Распределение функций и их выполнение</c:v>
                </c:pt>
                <c:pt idx="3">
                  <c:v>Контроль своих действий</c:v>
                </c:pt>
                <c:pt idx="4">
                  <c:v>Участие в презентации</c:v>
                </c:pt>
                <c:pt idx="5">
                  <c:v>Активность/инициативность ученика</c:v>
                </c:pt>
                <c:pt idx="6">
                  <c:v>Ориентация на партнера</c:v>
                </c:pt>
                <c:pt idx="7">
                  <c:v>Работа в команде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0.35642802155504233</c:v>
                </c:pt>
                <c:pt idx="1">
                  <c:v>0.33795227097767516</c:v>
                </c:pt>
                <c:pt idx="2">
                  <c:v>0.84911470361816788</c:v>
                </c:pt>
                <c:pt idx="3">
                  <c:v>0.44418783679753654</c:v>
                </c:pt>
                <c:pt idx="4">
                  <c:v>0.75442648190916084</c:v>
                </c:pt>
                <c:pt idx="5">
                  <c:v>0.51270207852193994</c:v>
                </c:pt>
                <c:pt idx="6">
                  <c:v>0.88221709006928406</c:v>
                </c:pt>
                <c:pt idx="7">
                  <c:v>0.72363356428021552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91008"/>
        <c:axId val="201391792"/>
      </c:lineChart>
      <c:catAx>
        <c:axId val="201391008"/>
        <c:scaling>
          <c:orientation val="minMax"/>
        </c:scaling>
        <c:delete val="0"/>
        <c:axPos val="b"/>
        <c:majorGridlines>
          <c:spPr>
            <a:ln w="3175">
              <a:solidFill>
                <a:srgbClr val="E7DEC9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01391792"/>
        <c:crosses val="autoZero"/>
        <c:auto val="1"/>
        <c:lblAlgn val="ctr"/>
        <c:lblOffset val="100"/>
        <c:noMultiLvlLbl val="0"/>
      </c:catAx>
      <c:valAx>
        <c:axId val="2013917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E7DEC9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crossAx val="201391008"/>
        <c:crosses val="autoZero"/>
        <c:crossBetween val="between"/>
        <c:majorUnit val="0.1"/>
        <c:minorUnit val="2.0000000000000046E-2"/>
      </c:valAx>
    </c:plotArea>
    <c:legend>
      <c:legendPos val="r"/>
      <c:layout>
        <c:manualLayout>
          <c:xMode val="edge"/>
          <c:yMode val="edge"/>
          <c:x val="0.80249032629310602"/>
          <c:y val="0.19912687435809637"/>
          <c:w val="0.1975094388369239"/>
          <c:h val="0.28253800306211735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3A447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78B20-975D-4198-A7ED-41C1097D917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A0B7-514E-472D-9744-8849ED71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A0B7-514E-472D-9744-8849ED710D6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79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2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46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4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1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8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5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2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4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3281-BB43-4843-A1B4-8C77DCA7A31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493A4F-CE33-4357-BE06-09F4D5E96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ko24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ko24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02526" y="1564394"/>
            <a:ext cx="9044848" cy="23863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«КДР4: достижения, трудности, педагогические действия»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42037" y="4483485"/>
            <a:ext cx="2809301" cy="5849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18 мая 2023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7838930" y="5876443"/>
            <a:ext cx="4005713" cy="584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Ларькова И.А., Чабан Т.Ю.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182" y="693"/>
            <a:ext cx="920817" cy="875186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5407769" y="180252"/>
            <a:ext cx="5863413" cy="516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99" y="811981"/>
            <a:ext cx="8911687" cy="69972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Различия: повышенный и базовый уровень ЧГ</a:t>
            </a:r>
            <a:r>
              <a:rPr lang="ru-RU" sz="2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6" t="28158" r="24734" b="20358"/>
          <a:stretch/>
        </p:blipFill>
        <p:spPr>
          <a:xfrm>
            <a:off x="2022598" y="1377562"/>
            <a:ext cx="8333554" cy="5283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6" y="624110"/>
            <a:ext cx="9622246" cy="5116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действия педагога помогут улучшить результаты?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17129"/>
            <a:ext cx="10728960" cy="55408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3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со словом</a:t>
            </a:r>
            <a:endParaRPr lang="ru-RU" sz="23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качественное проведение уроков русского языка, литературного чтения, окружающего мира.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Прежде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предполагает понимание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смысла каждого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слова - как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уровне лексического значения, так и на уровне эмоциональной составляющей в конкретном случае.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Ребенка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можно и нужно научить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трем ключевым умениям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предполагать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что может обозначать незнакомое слово, основываясь на составе слова и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контексте;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проверять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свое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предположение, подставляя слово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текст (согласуется ли оно со смыслом всего предложения или отрывка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работать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толковым словарем. Здесь важно, чтобы ребенок свободно ориентировался в алфавите, умел искать слово с учетом не только первой, но и второй или третьей буквы, понимал основные словарные пометы и чтобы это было для него легко (поэтому начинать нужно с тоненьких школьных словариков). Но обращение к словарю не должно быть первым и частым шагом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Полезны и такие привычные задания, как: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сравни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значение этого слова в разных предложениях (прямое и переносное значение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); подбери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синонимы;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предположи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почему автор выбрал именно это слово (выражение), почему он так сказал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как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изменится смысл или настроение текста (предложения), если это слово заменить на такое или такое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846" y="557465"/>
            <a:ext cx="5111966" cy="51861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 поиску информации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222408"/>
            <a:ext cx="12009120" cy="56355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Начав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простых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вопросов: кто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зовут? и др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– на них ни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коем случае нельзя останавливаться.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Уже второклассникам нужно предлагать вопросы, где требуется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выбирать информацию среди похожей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одно имя среди нескольких имен, одну дату среди многих и т.д. При этом не нужно превращать это в проверку. Нужно ставить задачу во время обычной работы на уроке с литературным текстом или параграфом из «Окружающего мира» и создавать ситуацию вызова: «Попробуйте не запутаться…», «Кто сможет ответить точно, у вас только две попытки?..» и т.п.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Далее фиксация и обсуждение.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Старайтесь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вопросы не теми словами, которые есть в тексте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должны прозвучать в ответе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Пример: «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лесу запели чижи, синицы и корольки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 Не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нужно спрашивать: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запел в лесу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Лучше спросить: «Каких птиц услышал рассказчик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1600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нужны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вопросы, которые требуют поиска каких-то единиц информации, деталей, которые важны для понимания текста.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Тут важно выбирать вопросы, которые не просто «экзаменуют» ребенка, а помогают ему выйти на целостный смысл текста.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Особая задача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отвечать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именно на поставленный вопрос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КДР4: вместо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ответа 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«Что нужно было перебороть, исправить в себе Суворову, чтобы одержать победу над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собой?»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дети отвечали 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«Как Суворов одержал победу над собой? Что он сделал?».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помочь ученикам увидеть свою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ошибку.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Полезна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детскими ответами, правильными и неправильными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одной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карточке на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группу.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определить, где ответы на тот вопрос, который поставлен в задании, а где ответы на другой вопрос. В этом случае нужно написать, на какой.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Далее обсуждение в группе и между группами.  </a:t>
            </a:r>
            <a:endParaRPr lang="ru-RU" sz="1600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888" y="490889"/>
            <a:ext cx="9894177" cy="69301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Обучение обработке информации, выводам, интерпретации, применению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1232034"/>
            <a:ext cx="11999495" cy="562596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умения </a:t>
            </a: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видеть разного рода связи в тексте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(причинно-следственные, утверждение – доказательство,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противопоставление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пр.), сопоставлять факты, делать выводы, давать собственные объяснения, пояснения, истолкования фактов, слов, поступков. Эти же умения лежат в основе умения применять информацию из текста в новых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ситуациях.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Важнейшее средство формирования - работа </a:t>
            </a: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малых группах</a:t>
            </a: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где можно безопасно, не опасаюсь насмешек, высказать свою версию и услышать, как рассуждают другие, скорректировать свои ответы.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этом важно </a:t>
            </a: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останавливать внимание детей не только на фактах, но и на связях между ними </a:t>
            </a: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тех логических переходах, которые для маленького читателя выстраивает автор.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Пример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 Е.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Под поганкой </a:t>
            </a:r>
            <a:r>
              <a:rPr lang="ru-RU" sz="15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рябчонок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сидит. Совсем как настоящий цыплёнок. Только поменьше, да весь полосатый и пятнистый. Это для того, чтобы легче было прятаться. Еще пуховый, а на крылышках перья — значит, уже </a:t>
            </a: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летает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важная информация содержится в авторских логических связках.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отличается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рябчонок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 цыпленка?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(Зачем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рябчонку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полоски и пятнышки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?) Как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рассказчик узнал, что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рябчонок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уже немного умеет летать, ведь он только сидел под грибом?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вопросы заставляют ребенка не просто воспроизводить информацию из текста, но и сопоставлять, сравнивать, объяснять.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Ученикам обязательно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ужно дать опыт решения двух задач: </a:t>
            </a:r>
            <a:r>
              <a:rPr lang="ru-RU" sz="15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делать верный вывод, верную интерпретацию вопреки читательским стереотипам или вопреки поверхностной неверной 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трактовке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(что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кажется на первый взгляд и что есть на самом деле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совершенно </a:t>
            </a:r>
            <a:r>
              <a:rPr lang="ru-RU" sz="15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необходимо специально создавать ситуации, когда ученики скажут, что в тексте им непонятно</a:t>
            </a:r>
            <a:r>
              <a:rPr lang="ru-RU" sz="1500" dirty="0" smtClean="0">
                <a:latin typeface="+mj-lt"/>
                <a:ea typeface="Times New Roman" panose="02020603050405020304" pitchFamily="18" charset="0"/>
              </a:rPr>
              <a:t>. </a:t>
            </a:r>
            <a:endParaRPr lang="ru-RU" sz="15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1" y="765448"/>
            <a:ext cx="9512039" cy="56324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Как нужно и как не нужно готовиться к КДР4?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663" y="1651379"/>
            <a:ext cx="10108949" cy="49900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Малоэффективно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прорешивание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большого числа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работ. На «натаскивание» тратится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большое количество учебных часов, при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потере мотивации учеников. При этом «натаскать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 на понимание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невозможно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нет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жестких алгоритмов.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Поэтому полезнее работа со сложными вопросами к тем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текстам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которые есть в учебных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материалах. При этом целью должно быть не просто «пройти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программу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научить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вычитывать, анализировать, понимать и применять.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При подготовке 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КДР4 продуктивнее стратегия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«лучше меньше, да лучше». Например, выполнить вместе один из вариантов КДР4 прошлых лет. Разобрать основные трудности, дать детям возможность отредактировать свои ответы и потом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дать им самостоятельно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выполнить второй вариант, который будет пересекаться с первым, но не будет его повторять, сохраняя ощущение новизны и интерес.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667" y="1491422"/>
            <a:ext cx="8911687" cy="85105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Диагностика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«Групповой проект»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704" y="2633032"/>
            <a:ext cx="8915400" cy="3514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Обсуждаемые вопросы</a:t>
            </a:r>
          </a:p>
          <a:p>
            <a:pPr marL="0" indent="0">
              <a:buNone/>
            </a:pPr>
            <a:endParaRPr lang="ru-RU" sz="1000" b="1" dirty="0" smtClean="0"/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Основные результаты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Достижения и трудности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Педагогические действия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Предложения по совершенствованию группового проекта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283" y="614014"/>
            <a:ext cx="7421078" cy="7861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Что такое групповой проект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26" name="Picture 2" descr="http://xn--115-5cd3cgu2f.xn--p1ai/wp-content/uploads/2019/11/%D0%9C%D0%B5%D0%B6%D0%B2%D0%B5%D0%B4%D0%BE%D0%BC%D1%81%D1%82%D0%B2%D0%B5%D0%BD%D0%BD%D0%BE%D0%B5-%D0%B2%D0%B7%D0%B0%D0%B8%D0%BC%D0%BE%D0%B4%D0%B5%D0%B9%D1%81%D1%82%D0%B2%D0%B8%D0%B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12" y="2069722"/>
            <a:ext cx="2660563" cy="21284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28" name="Picture 4" descr="Групповой проект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23" y="2040054"/>
            <a:ext cx="3237986" cy="21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5064" y="1516765"/>
            <a:ext cx="4131336" cy="582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Работа над заданием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проектного типа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34601" y="1684466"/>
            <a:ext cx="2959033" cy="385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Ситуация взаимодействия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40126" r="1013"/>
          <a:stretch/>
        </p:blipFill>
        <p:spPr bwMode="auto">
          <a:xfrm>
            <a:off x="3243983" y="4491136"/>
            <a:ext cx="6102287" cy="21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811582" y="4022936"/>
            <a:ext cx="3100384" cy="385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Организация наблюдения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818" y="1201015"/>
            <a:ext cx="8299889" cy="7529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ели диагностики «Групповой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304" y="2533881"/>
            <a:ext cx="9094598" cy="3756751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2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Осуществить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оценку уровня сформированности метапредметных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умений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(регулятивных и коммуникативных) у обучающихся 4-го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класса </a:t>
            </a:r>
          </a:p>
          <a:p>
            <a:pPr marL="0" lvl="0" indent="0" algn="just" fontAlgn="base">
              <a:lnSpc>
                <a:spcPct val="120000"/>
              </a:lnSpc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lvl="0" algn="just" fontAlgn="base">
              <a:lnSpc>
                <a:spcPct val="12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Оценить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состояние дел в области освоения данной группы метапредметных умений в системе начального образования Красноярского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края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22" y="734321"/>
            <a:ext cx="4873082" cy="8159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Предмет оценки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8633" y="1724356"/>
            <a:ext cx="4728117" cy="576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Регулятивные умения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78634" y="2686741"/>
            <a:ext cx="4728117" cy="324570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участие в уточнении замысла проекта (целеполагание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участие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планировании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распределение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функций и их выполнение при работе 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группе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контроль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своих действий и действий партнеров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5054" y="1724356"/>
            <a:ext cx="5091837" cy="576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Коммуникативные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умения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05054" y="2686741"/>
            <a:ext cx="5091837" cy="324570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участие в представлении результатов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проекта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активность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и/или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инициативность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ориентация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на партнера и согласованность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позиций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работа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 команде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3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951" y="932145"/>
            <a:ext cx="9945731" cy="10116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Информационные продукты по итогам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проведения группового проекта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609951" y="2125219"/>
            <a:ext cx="9764293" cy="400795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Форма «Результаты КДР «Групповой проект» в 4-м классе» 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Статистический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отчет о результатах КДР «Групповой проект» в 4-м классе» в Красноярском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Муниципальный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отчет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результатах КДР «Групповой проект» в 4-м классе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Отчет для учителей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«Как выпускники начальной школы выполнили групповой проект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листок для родителей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групповом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проекте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Часть информационных продуктов представлена на сайте ЦОКО в разделе «Краевые диагностические работы в 4 классе (КДР4)» </a:t>
            </a:r>
            <a:r>
              <a:rPr lang="ru-RU" dirty="0" smtClean="0"/>
              <a:t>-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https://coko24.ru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7" y="624110"/>
            <a:ext cx="8748214" cy="6041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</a:rPr>
              <a:t>одель КДР4 по читательской грамотности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243" y="1378424"/>
            <a:ext cx="10563366" cy="498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 smtClean="0"/>
              <a:t>Читательская грамотность </a:t>
            </a:r>
            <a:r>
              <a:rPr lang="ru-RU" sz="2200" i="1" dirty="0" smtClean="0"/>
              <a:t>понимается как </a:t>
            </a:r>
            <a:r>
              <a:rPr lang="ru-RU" sz="2200" b="1" i="1" dirty="0" smtClean="0"/>
              <a:t>способность </a:t>
            </a:r>
            <a:r>
              <a:rPr lang="ru-RU" sz="2200" b="1" i="1" dirty="0"/>
              <a:t>понимать и использовать письменную речь во </a:t>
            </a:r>
            <a:r>
              <a:rPr lang="ru-RU" sz="2200" b="1" i="1" dirty="0" smtClean="0"/>
              <a:t>всем </a:t>
            </a:r>
            <a:r>
              <a:rPr lang="ru-RU" sz="2200" b="1" i="1" dirty="0"/>
              <a:t>разнообразии </a:t>
            </a:r>
            <a:r>
              <a:rPr lang="ru-RU" sz="2200" b="1" i="1" dirty="0" smtClean="0"/>
              <a:t>ее </a:t>
            </a:r>
            <a:r>
              <a:rPr lang="ru-RU" sz="2200" b="1" i="1" dirty="0"/>
              <a:t>форм для целей, требуемых обществом и (или) ценных для </a:t>
            </a:r>
            <a:r>
              <a:rPr lang="ru-RU" sz="2200" b="1" i="1" dirty="0" smtClean="0"/>
              <a:t>индивида</a:t>
            </a:r>
          </a:p>
          <a:p>
            <a:pPr marL="0" indent="0">
              <a:buNone/>
            </a:pPr>
            <a:r>
              <a:rPr lang="ru-RU" sz="2200" i="1" dirty="0" smtClean="0"/>
              <a:t>Этот конструкт в работе предстает как набор читательских умений: </a:t>
            </a:r>
          </a:p>
          <a:p>
            <a:pPr marL="0" indent="0">
              <a:buNone/>
            </a:pPr>
            <a:r>
              <a:rPr lang="ru-RU" b="1" i="1" dirty="0" smtClean="0"/>
              <a:t>Группа </a:t>
            </a:r>
            <a:r>
              <a:rPr lang="ru-RU" b="1" i="1" dirty="0"/>
              <a:t>1</a:t>
            </a:r>
            <a:r>
              <a:rPr lang="ru-RU" b="1" dirty="0"/>
              <a:t> </a:t>
            </a:r>
            <a:r>
              <a:rPr lang="ru-RU" dirty="0"/>
              <a:t>умений включает в себя поиск и выявление в тексте информации, представленной в различном виде (ориентация в тексте), а также формулирование прямых заключений на основе фактов, имеющихся в тексте (общее понимание того, что говорится в тексте).</a:t>
            </a:r>
          </a:p>
          <a:p>
            <a:pPr marL="0" indent="0">
              <a:buNone/>
            </a:pPr>
            <a:r>
              <a:rPr lang="ru-RU" b="1" i="1" dirty="0"/>
              <a:t>Группа</a:t>
            </a:r>
            <a:r>
              <a:rPr lang="ru-RU" b="1" dirty="0"/>
              <a:t> </a:t>
            </a:r>
            <a:r>
              <a:rPr lang="ru-RU" b="1" i="1" dirty="0"/>
              <a:t>2</a:t>
            </a:r>
            <a:r>
              <a:rPr lang="ru-RU" dirty="0"/>
              <a:t> умений включает в себя анализ, интерпретацию и обобщение информации, представленной в тексте, формулирование на ее основе сложных выводов.</a:t>
            </a:r>
          </a:p>
          <a:p>
            <a:pPr marL="0" indent="0">
              <a:buNone/>
            </a:pPr>
            <a:r>
              <a:rPr lang="ru-RU" b="1" i="1" dirty="0"/>
              <a:t>Группа 3</a:t>
            </a:r>
            <a:r>
              <a:rPr lang="ru-RU" dirty="0"/>
              <a:t> умений включает в себя осмысление и использование информации из текста для различных целей: для решения различного круга учебно-познавательных и учебно-практических задач без привлечения или с привлечением дополнительных знаний и личного опыта ученика.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949" y="759596"/>
            <a:ext cx="9945731" cy="6994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Типы групповых проектов в 2022-2023 уч. году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9949" y="2513627"/>
            <a:ext cx="4266743" cy="99900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Конструкторский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проект «Наш школьный двор»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609950" y="4425184"/>
            <a:ext cx="4266742" cy="1105821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Социальный проект           «Чтобы не было конфликтов»</a:t>
            </a:r>
          </a:p>
          <a:p>
            <a:pPr marL="0" indent="0">
              <a:buNone/>
            </a:pPr>
            <a:endParaRPr lang="ru-RU" sz="22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87012672"/>
              </p:ext>
            </p:extLst>
          </p:nvPr>
        </p:nvGraphicFramePr>
        <p:xfrm>
          <a:off x="6767632" y="2540952"/>
          <a:ext cx="4928839" cy="413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Объект 3"/>
          <p:cNvSpPr txBox="1">
            <a:spLocks/>
          </p:cNvSpPr>
          <p:nvPr/>
        </p:nvSpPr>
        <p:spPr>
          <a:xfrm>
            <a:off x="6483275" y="1868236"/>
            <a:ext cx="5497552" cy="4776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2000" b="1" cap="small" dirty="0">
                <a:solidFill>
                  <a:schemeClr val="tx2">
                    <a:lumMod val="50000"/>
                  </a:schemeClr>
                </a:solidFill>
              </a:rPr>
              <a:t>Распределение</a:t>
            </a:r>
            <a:r>
              <a:rPr lang="ru-RU" sz="2400" b="1" cap="small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cap="small" dirty="0" smtClean="0">
                <a:solidFill>
                  <a:schemeClr val="tx2">
                    <a:lumMod val="50000"/>
                  </a:schemeClr>
                </a:solidFill>
              </a:rPr>
              <a:t>учащихся по выполненным проектам</a:t>
            </a:r>
            <a:endParaRPr lang="ru-RU" sz="2000" b="1" cap="small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3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952" y="785440"/>
            <a:ext cx="9708536" cy="89150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Основные результаты диагностики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«Групповой проект»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32900" y="4680556"/>
            <a:ext cx="9975159" cy="141178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2023 год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Средний процент успешности выполнения группового проекта в регионе составил 76,52% (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по социальному проекту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76,20%,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по конструкторскому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76,80%). В среднем ученики набрали 13,77 баллов (максимальный балл – 18).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2900" y="2009195"/>
            <a:ext cx="9828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2019 год 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Средний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процент – 76,63% (исследовательский проект – 75,76%, социальный – 76,70%). В среднем ученики набрали 13,79 балла.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2899" y="3280629"/>
            <a:ext cx="9828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2020 год 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Средний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процент – 76,29% (исследовательский проект – 75,32%, социальный – 76,46%, конструкторский – 74,27%). В среднем ученики набрали 13,73 балла.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340" y="927588"/>
            <a:ext cx="10121132" cy="5955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Распределение участников по уровням достижений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93797461"/>
              </p:ext>
            </p:extLst>
          </p:nvPr>
        </p:nvGraphicFramePr>
        <p:xfrm>
          <a:off x="344531" y="1940312"/>
          <a:ext cx="5231079" cy="48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Объект 3"/>
          <p:cNvSpPr txBox="1">
            <a:spLocks/>
          </p:cNvSpPr>
          <p:nvPr/>
        </p:nvSpPr>
        <p:spPr>
          <a:xfrm>
            <a:off x="2218513" y="1506596"/>
            <a:ext cx="1494843" cy="43371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2000" b="1" cap="small" dirty="0" smtClean="0"/>
              <a:t>2023 год</a:t>
            </a:r>
            <a:endParaRPr lang="ru-RU" sz="2000" b="1" cap="small" dirty="0"/>
          </a:p>
          <a:p>
            <a:pPr marL="0" indent="0">
              <a:buFont typeface="Wingdings 3" charset="2"/>
              <a:buNone/>
            </a:pP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27115"/>
              </p:ext>
            </p:extLst>
          </p:nvPr>
        </p:nvGraphicFramePr>
        <p:xfrm>
          <a:off x="5891410" y="2875740"/>
          <a:ext cx="5927725" cy="2045081"/>
        </p:xfrm>
        <a:graphic>
          <a:graphicData uri="http://schemas.openxmlformats.org/drawingml/2006/table">
            <a:tbl>
              <a:tblPr firstRow="1" firstCol="1" bandRow="1"/>
              <a:tblGrid>
                <a:gridCol w="1842135"/>
                <a:gridCol w="1438910"/>
                <a:gridCol w="1323340"/>
                <a:gridCol w="1323340"/>
              </a:tblGrid>
              <a:tr h="52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 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Повышенный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46,29%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46,81%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47,45</a:t>
                      </a:r>
                      <a:r>
                        <a:rPr lang="en-US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49,90%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49,26%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49,22</a:t>
                      </a:r>
                      <a:r>
                        <a:rPr lang="en-US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Ниже базового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3,81%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3,94%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CB5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543" y="624468"/>
            <a:ext cx="10208297" cy="656573"/>
          </a:xfrm>
        </p:spPr>
        <p:txBody>
          <a:bodyPr>
            <a:normAutofit/>
          </a:bodyPr>
          <a:lstStyle/>
          <a:p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Сформированность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регулятивных и коммуникативных умений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02331830"/>
              </p:ext>
            </p:extLst>
          </p:nvPr>
        </p:nvGraphicFramePr>
        <p:xfrm>
          <a:off x="6858001" y="2442118"/>
          <a:ext cx="4928839" cy="413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65093"/>
              </p:ext>
            </p:extLst>
          </p:nvPr>
        </p:nvGraphicFramePr>
        <p:xfrm>
          <a:off x="3436219" y="1281041"/>
          <a:ext cx="8630652" cy="5489717"/>
        </p:xfrm>
        <a:graphic>
          <a:graphicData uri="http://schemas.openxmlformats.org/drawingml/2006/table">
            <a:tbl>
              <a:tblPr firstRow="1" firstCol="1" bandRow="1"/>
              <a:tblGrid>
                <a:gridCol w="773306"/>
                <a:gridCol w="4065037"/>
                <a:gridCol w="3792309"/>
              </a:tblGrid>
              <a:tr h="5652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 indent="-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Успешность </a:t>
                      </a:r>
                      <a:r>
                        <a:rPr lang="ru-RU" sz="180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05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замысла проекта (целеполагание)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</a:tr>
              <a:tr h="78058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функций и их выполнение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своих действий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76,01%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8DC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презентации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Активность/инициативность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80,99%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58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на партнера и согласованность позиций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команде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74,31%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личного вклада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6,58 из 10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7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EC9"/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3"/>
          <p:cNvSpPr txBox="1">
            <a:spLocks/>
          </p:cNvSpPr>
          <p:nvPr/>
        </p:nvSpPr>
        <p:spPr>
          <a:xfrm>
            <a:off x="581643" y="1966106"/>
            <a:ext cx="2729674" cy="798018"/>
          </a:xfrm>
          <a:prstGeom prst="rect">
            <a:avLst/>
          </a:prstGeom>
          <a:solidFill>
            <a:srgbClr val="DDF8D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2000" b="1" cap="sm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Регулятивные умения – 71,37%</a:t>
            </a:r>
            <a:endParaRPr lang="ru-RU" sz="2000" b="1" cap="smal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81643" y="4280820"/>
            <a:ext cx="2729674" cy="8409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ru-RU" sz="2000" b="1" cap="smal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Коммуникативные у</a:t>
            </a:r>
            <a:r>
              <a:rPr lang="ru-RU" sz="2000" b="1" cap="small" dirty="0" smtClean="0">
                <a:solidFill>
                  <a:schemeClr val="tx2">
                    <a:lumMod val="75000"/>
                  </a:schemeClr>
                </a:solidFill>
              </a:rPr>
              <a:t>мения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– 82,97%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5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836" y="519377"/>
            <a:ext cx="9472140" cy="90259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Сформированность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метапредметных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умений у учеников с разным уровнем достижений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6858001" y="2442118"/>
          <a:ext cx="4928839" cy="413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0030" y="1441921"/>
            <a:ext cx="53105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 учащихся,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набравших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максимальный балл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оцениваемым умениям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48164888"/>
              </p:ext>
            </p:extLst>
          </p:nvPr>
        </p:nvGraphicFramePr>
        <p:xfrm>
          <a:off x="279739" y="2153774"/>
          <a:ext cx="5831128" cy="460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02203" y="1441921"/>
            <a:ext cx="50744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Процент учащихся, набравших </a:t>
            </a:r>
            <a:r>
              <a:rPr lang="ru-RU" sz="1600" b="1" cap="small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sz="1600" b="1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ru-RU" sz="1600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оцениваемым умениям</a:t>
            </a:r>
            <a:endParaRPr lang="ru-RU" sz="1600" cap="small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1444729"/>
              </p:ext>
            </p:extLst>
          </p:nvPr>
        </p:nvGraphicFramePr>
        <p:xfrm>
          <a:off x="6412532" y="2153774"/>
          <a:ext cx="5691934" cy="464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127" y="690841"/>
            <a:ext cx="8508381" cy="7447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Существенные затруднения в работе групп, отраженные педагогами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0067126"/>
              </p:ext>
            </p:extLst>
          </p:nvPr>
        </p:nvGraphicFramePr>
        <p:xfrm>
          <a:off x="2189816" y="1644969"/>
          <a:ext cx="8392692" cy="5112670"/>
        </p:xfrm>
        <a:graphic>
          <a:graphicData uri="http://schemas.openxmlformats.org/drawingml/2006/table">
            <a:tbl>
              <a:tblPr firstRow="1" firstCol="1" bandRow="1"/>
              <a:tblGrid>
                <a:gridCol w="5621425"/>
                <a:gridCol w="1488863"/>
                <a:gridCol w="1282404"/>
              </a:tblGrid>
              <a:tr h="34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и характер затруднения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60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(включая запись плана в листе планирования и продвижения по заданию)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13,90%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13,49%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результатов 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5,99%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функций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4,39%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этап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2,12%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продвижения по заданию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задания в группах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времени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информационными материалами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команде (в том числе борьба за лидерство)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Взаимооценивание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компьютером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>
                    <a:lnL>
                      <a:noFill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0,10%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2" marR="36292" marT="0" marB="0" anchor="ctr">
                    <a:lnL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127" y="796719"/>
            <a:ext cx="8508381" cy="7447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Трудности на разных этапах выполнения группового проекта могут быть обусловлены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87047" y="1857676"/>
            <a:ext cx="8595461" cy="47837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Особенностями взаимодействия учеников между собой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учебном процессе такие аспекты деятельности, как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целеполагание, планирование, контроль,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часто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остаются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«за взрослым», дети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присваивают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Неумением спрогнозировать объем работы и соотнести его с временн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ми затратами, выделить последовательность действий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Ученики боятся брать на себя инициативу, высказать свое мнение, им легче придерживаться  исполнительской позиции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80675" y="941941"/>
            <a:ext cx="9172874" cy="925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Что может способствовать развитию у учеников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метапредметных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умений?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996673" y="2223066"/>
            <a:ext cx="8595461" cy="4418366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Качественная организация групповой работы в классе, которая позволит заложить прочную основу для формирования таких навыков, которые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помогут школьнику не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только в учебе, но и 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</a:p>
          <a:p>
            <a:pPr marL="0" indent="0" algn="just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Учет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индивидуальных особенностей ученика, поддержка и формирование положительной самооценки и развитие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самооценивания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2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1626669" y="1473200"/>
            <a:ext cx="9136581" cy="51104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процессе групповой работы формируются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навыки сотрудничества, умения проявлять гибкость, видеть точку зрения другого, идти на компромисс ради общей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цели</a:t>
            </a:r>
          </a:p>
          <a:p>
            <a:pPr marL="0" indent="0" algn="just">
              <a:buNone/>
            </a:pPr>
            <a:endParaRPr lang="ru-RU" sz="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Групповая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работа позволяет распределить обязанности, и каждый участник группы может проявить свои сильные стороны в той работе, которая ему лучше всего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удается</a:t>
            </a:r>
          </a:p>
          <a:p>
            <a:pPr algn="just"/>
            <a:endParaRPr lang="ru-R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Совместная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работа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возможность обогащаться опытом других участников, видеть наиболее эффективные стратегии поведения и учебной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algn="just"/>
            <a:endParaRPr lang="ru-R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успешном взаимодействии может подняться статус отдельных учащихся в группе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сверстников</a:t>
            </a:r>
          </a:p>
          <a:p>
            <a:pPr algn="just"/>
            <a:endParaRPr lang="ru-R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Групповая работа способствует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сплочению коллектива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2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26669" y="789447"/>
            <a:ext cx="10057243" cy="479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Почему важна групповая работа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1438507" y="1556020"/>
            <a:ext cx="10146452" cy="51793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«Увеличить время на выполнение проекта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 презентацию проектов»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«Уменьшить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увеличить количество информационных ресурсов»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«Желательно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чтобы материалы в школу приходили готовыми (цветные распечатки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«Дать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возможность ребятам использовать любой материал для своих работ, не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ограничивать»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«Желательно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предусмотреть возможность использования для поиска информации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интернет-ресурсов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Может,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давать готовые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QR-коды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чтобы конкретная информация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была»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«Хотелось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чтобы была вступительная речь для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педагога,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проводящего проект. Ключевые слова в задании для учащихся выделять жирным шрифтом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подчеркивать их»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2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7716" y="759596"/>
            <a:ext cx="10057243" cy="479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Предложения по совершенствованию группового проекта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131" y="550732"/>
            <a:ext cx="9873481" cy="10409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результаты КДР4 по читательской грамотности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801503"/>
            <a:ext cx="10467382" cy="4712185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среднем четвероклассники набрали за работу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 баллов из 21 </a:t>
            </a:r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возможного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(55%), что выше, чем в 2022 году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(49%).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Одна из причин – включение наряду с информационным художественного текста. 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мальчиков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этом году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второй раз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время проведения работ по читательской грамотности в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4-м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классе – оказались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чуть выше результатов </a:t>
            </a:r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девочек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(на 0,03%). Это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показывает, что,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тематика текста близка, интересна мальчикам, они читают не хуже и даже лучше девочек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Успешнее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ученики выполнили задания на 1-ю группу читательских умений – средний процент выполнения заданий составил 70%. Результаты освоения 2-й и 3-й групп умений – 56% и 40% соответственно.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1640127" y="1700032"/>
            <a:ext cx="10180166" cy="49014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2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5342" y="986942"/>
            <a:ext cx="10151130" cy="479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Предложения по совершенствованию группового проекта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1792527" y="1852432"/>
            <a:ext cx="9903945" cy="49014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«Предлагать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критерии оценивания результата проекта для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учащихся»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«Упростить 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сократить) карту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наблюдения.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Заполнение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карты наблюдателями сделать более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объективным»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«Предоставлять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заранее пробные версии групповых проектов для обучения детей навыкам заполнения маршрутного листа, общей работы над групповым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проектом»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2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1466767" y="3696101"/>
            <a:ext cx="10180166" cy="2849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2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1081" y="1670356"/>
            <a:ext cx="8245328" cy="1246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Благодарим за внимание!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80674" y="4064000"/>
            <a:ext cx="9750391" cy="22886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Контакты: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Отдел мониторинга качества образования КГКСУ «Центр оценки качества образования»</a:t>
            </a:r>
            <a:r>
              <a:rPr lang="ru-RU" sz="2000" dirty="0"/>
              <a:t> </a:t>
            </a:r>
            <a:endParaRPr lang="en-US" sz="2000" dirty="0" smtClean="0"/>
          </a:p>
          <a:p>
            <a:pPr algn="just"/>
            <a:r>
              <a:rPr lang="ru-RU" sz="2000" dirty="0" smtClean="0"/>
              <a:t>Тел</a:t>
            </a:r>
            <a:r>
              <a:rPr lang="ru-RU" sz="2000" dirty="0"/>
              <a:t>. +</a:t>
            </a:r>
            <a:r>
              <a:rPr lang="ru-RU" sz="2000" dirty="0" smtClean="0"/>
              <a:t>7(391)246-00-25</a:t>
            </a:r>
            <a:endParaRPr lang="en-US" sz="2000" dirty="0" smtClean="0"/>
          </a:p>
          <a:p>
            <a:pPr algn="just"/>
            <a:r>
              <a:rPr lang="ru-RU" sz="2000" dirty="0" smtClean="0"/>
              <a:t>Эл. адрес</a:t>
            </a:r>
            <a:r>
              <a:rPr lang="ru-RU" sz="2000" dirty="0"/>
              <a:t>: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</a:rPr>
              <a:t>larkova@coko24.ru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Региональный координатор КДР4 – Осипова Татьяна Степановна</a:t>
            </a:r>
          </a:p>
          <a:p>
            <a:pPr algn="just"/>
            <a:r>
              <a:rPr lang="ru-RU" sz="2000" err="1" smtClean="0"/>
              <a:t>Эл</a:t>
            </a:r>
            <a:r>
              <a:rPr lang="ru-RU" sz="2000" smtClean="0"/>
              <a:t>. адрес</a:t>
            </a:r>
            <a:r>
              <a:rPr lang="ru-RU" sz="2000" dirty="0" smtClean="0"/>
              <a:t>: </a:t>
            </a:r>
            <a:r>
              <a:rPr lang="en-US" sz="2000" i="1" u="sng" dirty="0" smtClean="0"/>
              <a:t>osipova@coko24.ru</a:t>
            </a:r>
            <a:endParaRPr lang="en-US" sz="2000" i="1" u="sng" dirty="0"/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66766" y="2604007"/>
            <a:ext cx="10115633" cy="1246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Информационные материалы представлены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сайте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ЦОКО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разделе «Краевые диагностические работы в 4 классе (КДР4)» </a:t>
            </a:r>
            <a:r>
              <a:rPr lang="ru-RU" sz="2000" dirty="0"/>
              <a:t>– </a:t>
            </a:r>
            <a:r>
              <a:rPr lang="en-US" sz="2000" dirty="0">
                <a:solidFill>
                  <a:srgbClr val="002060"/>
                </a:solidFill>
                <a:hlinkClick r:id="rId3"/>
              </a:rPr>
              <a:t>https://coko24.ru/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06" t="43948" r="23668" b="29322"/>
          <a:stretch/>
        </p:blipFill>
        <p:spPr>
          <a:xfrm>
            <a:off x="2108230" y="692219"/>
            <a:ext cx="8897239" cy="2402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507" y="3201192"/>
            <a:ext cx="97035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4B6D2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Половина участников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диагностической работы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продемонстрировали </a:t>
            </a: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базовый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уровень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ЧГ. Эти ученики 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демонстрируют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разные группы читательских умений, верно 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понимают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основное содержание текста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4B6D2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Каждый четвертый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участник КДР4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достиг </a:t>
            </a: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повышенного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уровня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Эти ученики 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готовы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самостоятельно учиться на основе текстов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4B6D2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18%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достигли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минимального (пониженного) уровня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ЧГ.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Э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ученики решают отдельные читательские задачи, иногда достаточно сложные, но их понимание текста в целом – фрагментарно и неточно.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4B6D2"/>
              </a:buClr>
              <a:buFont typeface="Wingdings 3" charset="2"/>
              <a:buChar char="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7%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учеников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продемонстрировали читательскую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грамотность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(недостаточный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дальнейшего обучения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уровень).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20" y="528388"/>
            <a:ext cx="9784994" cy="103722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Различия в читательских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умениях: </a:t>
            </a:r>
            <a:b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недостаточный и минимальный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(пониженный) уровень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ЧГ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948" y="1543066"/>
            <a:ext cx="10740338" cy="4982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01930" algn="just"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</a:t>
            </a:r>
            <a:r>
              <a:rPr lang="ru-RU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 (1 вариант):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самый разгар битвы один из русских полков не выдержал напора французов. Солдаты дрогнули, отступили, побежали. Вместе со всеми бежал и молодой солдат Ермолай </a:t>
            </a:r>
            <a:r>
              <a:rPr lang="ru-RU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Шокин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«Ну, гибель пришла!» – думал солдат и шептал про себя молитву.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Заметив замешательство русских, Суворов бросился к отступающему полку. Подлетел на разгорячённом коне, закричал: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Заманивай! Шибче! Так, правильно! Бегом!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Бежит </a:t>
            </a:r>
            <a:r>
              <a:rPr lang="ru-RU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Шокин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думает: «Как же понять? Какое же здесь заманивание, раз полк отступает?»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Суворов опять: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Шибче! Шибче! Заманивай!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Пробежали метров двести. Вдруг Суворов осадил коня. Взмахнул над головой шпагой.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Стой! – закричал. – Хватит!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Беглецы остановились. Остановился и Ермолай.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93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Чудо-богатыри!.. Назад!.. – закричал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фельдмаршал*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Суворов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В штыки!.. Ура!.. С нами Бог! Вперёд!..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*Фельдмаршал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высший военный чин в российской армии в старину.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5768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Различия: недостаточный и пониженный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ЧГ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795" y="1515851"/>
            <a:ext cx="10240270" cy="4749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5" y="760587"/>
            <a:ext cx="9703108" cy="6587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Различия: недостаточный и пониженный уровень ЧГ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26" t="38037" r="25090" b="22285"/>
          <a:stretch/>
        </p:blipFill>
        <p:spPr>
          <a:xfrm>
            <a:off x="1361660" y="1490869"/>
            <a:ext cx="9938685" cy="4800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35" y="624110"/>
            <a:ext cx="9580278" cy="5223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Различия: базовый и пониженный </a:t>
            </a:r>
            <a:r>
              <a:rPr lang="ru-RU" sz="3100" b="1" dirty="0">
                <a:solidFill>
                  <a:srgbClr val="C00000"/>
                </a:solidFill>
              </a:rPr>
              <a:t>уровень </a:t>
            </a:r>
            <a:r>
              <a:rPr lang="ru-RU" sz="3100" b="1" dirty="0" smtClean="0">
                <a:solidFill>
                  <a:srgbClr val="C00000"/>
                </a:solidFill>
              </a:rPr>
              <a:t>ЧГ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56" t="33386" r="24961" b="20415"/>
          <a:stretch/>
        </p:blipFill>
        <p:spPr>
          <a:xfrm>
            <a:off x="1710577" y="1327760"/>
            <a:ext cx="9183591" cy="5233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788" y="521968"/>
            <a:ext cx="8911687" cy="5625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Различия: повышенный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базовый уровень 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ЧГ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36" t="31241" r="25256" b="12781"/>
          <a:stretch/>
        </p:blipFill>
        <p:spPr>
          <a:xfrm>
            <a:off x="2276061" y="1133062"/>
            <a:ext cx="8060635" cy="5526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88" y="0"/>
            <a:ext cx="728312" cy="692219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556850" y="67377"/>
            <a:ext cx="4974215" cy="375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КГКСУ «Центр оценки качества образования»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3375</TotalTime>
  <Words>2662</Words>
  <Application>Microsoft Office PowerPoint</Application>
  <PresentationFormat>Широкоэкранный</PresentationFormat>
  <Paragraphs>312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Century Gothic</vt:lpstr>
      <vt:lpstr>Times New Roman</vt:lpstr>
      <vt:lpstr>Wingdings 3</vt:lpstr>
      <vt:lpstr>Легкий дым</vt:lpstr>
      <vt:lpstr>«КДР4: достижения, трудности, педагогические действия»</vt:lpstr>
      <vt:lpstr>Модель КДР4 по читательской грамотности </vt:lpstr>
      <vt:lpstr>Основные результаты КДР4 по читательской грамотности </vt:lpstr>
      <vt:lpstr>Презентация PowerPoint</vt:lpstr>
      <vt:lpstr>Различия в читательских умениях:  недостаточный и минимальный (пониженный) уровень ЧГ </vt:lpstr>
      <vt:lpstr>Различия: недостаточный и пониженный уровень ЧГ </vt:lpstr>
      <vt:lpstr>Различия: недостаточный и пониженный уровень ЧГ </vt:lpstr>
      <vt:lpstr>Различия: базовый и пониженный уровень ЧГ </vt:lpstr>
      <vt:lpstr>Различия: повышенный и базовый уровень ЧГ </vt:lpstr>
      <vt:lpstr>Различия: повышенный и базовый уровень ЧГ </vt:lpstr>
      <vt:lpstr>Какие действия педагога помогут улучшить результаты? </vt:lpstr>
      <vt:lpstr>Обучение поиску информации </vt:lpstr>
      <vt:lpstr>Обучение обработке информации, выводам, интерпретации, применению</vt:lpstr>
      <vt:lpstr>Как нужно и как не нужно готовиться к КДР4? </vt:lpstr>
      <vt:lpstr>Диагностика «Групповой проект» </vt:lpstr>
      <vt:lpstr>Что такое групповой проект?</vt:lpstr>
      <vt:lpstr>Цели диагностики «Групповой проект» </vt:lpstr>
      <vt:lpstr>Предмет оценки</vt:lpstr>
      <vt:lpstr>Информационные продукты по итогам проведения группового проекта</vt:lpstr>
      <vt:lpstr>Типы групповых проектов в 2022-2023 уч. году </vt:lpstr>
      <vt:lpstr>Основные результаты диагностики  «Групповой проект»  </vt:lpstr>
      <vt:lpstr>Распределение участников по уровням достижений</vt:lpstr>
      <vt:lpstr>Сформированность регулятивных и коммуникативных умений</vt:lpstr>
      <vt:lpstr>Сформированность метапредметных умений у учеников с разным уровнем достижений</vt:lpstr>
      <vt:lpstr>Существенные затруднения в работе групп, отраженные педагогами</vt:lpstr>
      <vt:lpstr>Трудности на разных этапах выполнения группового проекта могут быть обусловлены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«КДР4: достижения, трудности, педагогические действия»</dc:title>
  <dc:creator>Ларькова Инна Александровна</dc:creator>
  <cp:lastModifiedBy>Ларькова Инна Александровна</cp:lastModifiedBy>
  <cp:revision>148</cp:revision>
  <dcterms:created xsi:type="dcterms:W3CDTF">2023-05-14T04:02:55Z</dcterms:created>
  <dcterms:modified xsi:type="dcterms:W3CDTF">2023-05-19T01:51:23Z</dcterms:modified>
</cp:coreProperties>
</file>